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Muli Regular"/>
      <p:regular r:id="rId24"/>
      <p:bold r:id="rId25"/>
      <p:italic r:id="rId26"/>
      <p:boldItalic r:id="rId27"/>
    </p:embeddedFont>
    <p:embeddedFont>
      <p:font typeface="Lora"/>
      <p:regular r:id="rId28"/>
      <p:bold r:id="rId29"/>
      <p:italic r:id="rId30"/>
      <p:boldItalic r:id="rId31"/>
    </p:embeddedFont>
    <p:embeddedFont>
      <p:font typeface="Pacifico"/>
      <p:regular r:id="rId32"/>
    </p:embeddedFont>
    <p:embeddedFont>
      <p:font typeface="Roboto Slab Regular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MuliRegular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uliRegular-italic.fntdata"/><Relationship Id="rId25" Type="http://schemas.openxmlformats.org/officeDocument/2006/relationships/font" Target="fonts/MuliRegular-bold.fntdata"/><Relationship Id="rId28" Type="http://schemas.openxmlformats.org/officeDocument/2006/relationships/font" Target="fonts/Lora-regular.fntdata"/><Relationship Id="rId27" Type="http://schemas.openxmlformats.org/officeDocument/2006/relationships/font" Target="fonts/MuliRegula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or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7.xml"/><Relationship Id="rId33" Type="http://schemas.openxmlformats.org/officeDocument/2006/relationships/font" Target="fonts/RobotoSlabRegular-regular.fntdata"/><Relationship Id="rId10" Type="http://schemas.openxmlformats.org/officeDocument/2006/relationships/slide" Target="slides/slide6.xml"/><Relationship Id="rId32" Type="http://schemas.openxmlformats.org/officeDocument/2006/relationships/font" Target="fonts/Pacific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SlabRegula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e3297e95e_2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e3297e95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5a48c9dea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5a48c9d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30a56ed7e_0_3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830a56ed7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e3297e95e_2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e3297e95e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30a56ed7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30a56e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a48c9de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a48c9d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24e2b9840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24e2b98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ea8cf6a2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ea8cf6a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56dff2cd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56dff2c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E659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FE659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8FF1E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8" name="Google Shape;14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4" name="Google Shape;18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51" name="Google Shape;2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ampleitems.smarterbalanced.org/BrowseItems?Grade=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ites.google.com/heartlandcharterschool.org/readingcomprehension-mrswest/week-3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kelly.west@inspire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BXyN0XSTaM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423900" y="1348900"/>
            <a:ext cx="64800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5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3995425" y="3291225"/>
            <a:ext cx="254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Mrs.West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21"/>
          <p:cNvSpPr txBox="1"/>
          <p:nvPr/>
        </p:nvSpPr>
        <p:spPr>
          <a:xfrm>
            <a:off x="819550" y="73675"/>
            <a:ext cx="77721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  <a:latin typeface="Pacifico"/>
                <a:ea typeface="Pacifico"/>
                <a:cs typeface="Pacifico"/>
                <a:sym typeface="Pacifico"/>
              </a:rPr>
              <a:t>Close Read</a:t>
            </a:r>
            <a:endParaRPr sz="7200">
              <a:solidFill>
                <a:srgbClr val="FFDB5C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801125" y="1814075"/>
            <a:ext cx="7090500" cy="26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Close reading is done by reading a text 2-3 times. This will build critical thinking, collaboration, and communication skills. Reading the text over and over helps the learner hear new information each time. 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1st time- Figure out what the text is saying “visualize”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2nd time- Now that you know what it is saying- we will </a:t>
            </a: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figure</a:t>
            </a: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 out the </a:t>
            </a: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author's</a:t>
            </a: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 purpose and organization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3rd time- the meaning of the text - connect to the story in any way that we can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1068725" y="4677150"/>
            <a:ext cx="7074600" cy="7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400" y="-431575"/>
            <a:ext cx="3899325" cy="57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50" y="-370600"/>
            <a:ext cx="3633725" cy="581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2" name="Google Shape;4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63" y="235275"/>
            <a:ext cx="6086475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3"/>
          <p:cNvSpPr txBox="1"/>
          <p:nvPr/>
        </p:nvSpPr>
        <p:spPr>
          <a:xfrm>
            <a:off x="4690700" y="198100"/>
            <a:ext cx="3495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1195675" y="2440875"/>
            <a:ext cx="6806100" cy="220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60" name="Google Shape;460;p24"/>
          <p:cNvSpPr txBox="1"/>
          <p:nvPr>
            <p:ph idx="1" type="body"/>
          </p:nvPr>
        </p:nvSpPr>
        <p:spPr>
          <a:xfrm>
            <a:off x="1570750" y="205972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This passage was about a turtle named Freddy that was injured in a forest fired and saved by animal lovers who made Freddy a new shell.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 3D printer created the new shell and they used a computer program.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Artificial</a:t>
            </a:r>
            <a:r>
              <a:rPr lang="en"/>
              <a:t> means man made, fake, not real.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AutoNum type="arabicPeriod"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What is the 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author's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 purpose?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Roboto Slab"/>
              <a:buAutoNum type="alphaLcPeriod"/>
            </a:pPr>
            <a:r>
              <a:rPr b="1" lang="en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rPr>
              <a:t>The author’s purpose was ______.</a:t>
            </a:r>
            <a:endParaRPr b="1">
              <a:solidFill>
                <a:srgbClr val="6AA84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AutoNum type="alphaLcPeriod"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Persuade</a:t>
            </a: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, inform, entertain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1" name="Google Shape;461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SBAC Questions</a:t>
            </a:r>
            <a:endParaRPr/>
          </a:p>
        </p:txBody>
      </p:sp>
      <p:sp>
        <p:nvSpPr>
          <p:cNvPr id="467" name="Google Shape;467;p25"/>
          <p:cNvSpPr txBox="1"/>
          <p:nvPr>
            <p:ph idx="1" type="body"/>
          </p:nvPr>
        </p:nvSpPr>
        <p:spPr>
          <a:xfrm>
            <a:off x="908525" y="1190950"/>
            <a:ext cx="7461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 to the Website and choose a </a:t>
            </a:r>
            <a:r>
              <a:rPr lang="en" u="sng">
                <a:solidFill>
                  <a:schemeClr val="hlink"/>
                </a:solidFill>
                <a:hlinkClick r:id="rId3"/>
              </a:rPr>
              <a:t>question to try out!</a:t>
            </a:r>
            <a:endParaRPr/>
          </a:p>
        </p:txBody>
      </p:sp>
      <p:sp>
        <p:nvSpPr>
          <p:cNvPr id="468" name="Google Shape;468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what we learned</a:t>
            </a:r>
            <a:endParaRPr/>
          </a:p>
        </p:txBody>
      </p:sp>
      <p:sp>
        <p:nvSpPr>
          <p:cNvPr id="474" name="Google Shape;474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26"/>
          <p:cNvSpPr txBox="1"/>
          <p:nvPr/>
        </p:nvSpPr>
        <p:spPr>
          <a:xfrm>
            <a:off x="2257000" y="1588000"/>
            <a:ext cx="48519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Growth Mindset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Close Reading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SBAC Questions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2" name="Google Shape;482;p27"/>
          <p:cNvSpPr txBox="1"/>
          <p:nvPr>
            <p:ph idx="4294967295" type="body"/>
          </p:nvPr>
        </p:nvSpPr>
        <p:spPr>
          <a:xfrm>
            <a:off x="210550" y="444300"/>
            <a:ext cx="31812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Week 3 Goal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Making Connections </a:t>
            </a:r>
            <a:r>
              <a:rPr lang="en" sz="1800">
                <a:solidFill>
                  <a:srgbClr val="FFFFFF"/>
                </a:solidFill>
              </a:rPr>
              <a:t>to the stories you are reading!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Visualizing</a:t>
            </a:r>
            <a:r>
              <a:rPr lang="en" sz="1800">
                <a:solidFill>
                  <a:srgbClr val="FFFFFF"/>
                </a:solidFill>
              </a:rPr>
              <a:t> the story! Make a movie in your head.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working on understanding the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organization </a:t>
            </a:r>
            <a:r>
              <a:rPr lang="en" sz="1800">
                <a:solidFill>
                  <a:srgbClr val="FFFFFF"/>
                </a:solidFill>
              </a:rPr>
              <a:t>of the story.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Review the 5 W’s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83" name="Google Shape;483;p27"/>
          <p:cNvSpPr txBox="1"/>
          <p:nvPr/>
        </p:nvSpPr>
        <p:spPr>
          <a:xfrm>
            <a:off x="4429275" y="1519400"/>
            <a:ext cx="2882100" cy="1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/>
              </a:rPr>
              <a:t>Website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8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89" name="Google Shape;489;p28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90" name="Google Shape;490;p28"/>
          <p:cNvSpPr txBox="1"/>
          <p:nvPr>
            <p:ph idx="4294967295" type="body"/>
          </p:nvPr>
        </p:nvSpPr>
        <p:spPr>
          <a:xfrm>
            <a:off x="2140050" y="2997800"/>
            <a:ext cx="57516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always email me: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kelly.west@heartlandcharterschool.org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our Procedures</a:t>
            </a:r>
            <a:endParaRPr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2655125" y="1261400"/>
            <a:ext cx="3339300" cy="16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 it your BEST try.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tools appropriately 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 Respectful.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153900" y="2803850"/>
            <a:ext cx="6983700" cy="15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4CC3F8"/>
                </a:solidFill>
              </a:rPr>
              <a:t>Putting it all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Together</a:t>
            </a:r>
            <a:endParaRPr sz="48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365" name="Google Shape;365;p14"/>
          <p:cNvSpPr txBox="1"/>
          <p:nvPr>
            <p:ph idx="1" type="body"/>
          </p:nvPr>
        </p:nvSpPr>
        <p:spPr>
          <a:xfrm>
            <a:off x="1507012" y="1200150"/>
            <a:ext cx="6183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Growth Mindset: What did you learn from Dojo?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Q1: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Q2: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Q3: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did you learn?</a:t>
            </a:r>
            <a:endParaRPr/>
          </a:p>
        </p:txBody>
      </p:sp>
      <p:sp>
        <p:nvSpPr>
          <p:cNvPr id="366" name="Google Shape;366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Agenda Today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2" name="Google Shape;372;p15"/>
          <p:cNvSpPr txBox="1"/>
          <p:nvPr>
            <p:ph idx="1" type="body"/>
          </p:nvPr>
        </p:nvSpPr>
        <p:spPr>
          <a:xfrm>
            <a:off x="1507075" y="1200149"/>
            <a:ext cx="612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Growth Mindset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What we learned from Dojo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Review Learned Reading Strategies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Close Read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</p:txBody>
      </p:sp>
      <p:sp>
        <p:nvSpPr>
          <p:cNvPr id="379" name="Google Shape;379;p16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Good Readers:</a:t>
            </a:r>
            <a:endParaRPr sz="1400"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*Make a movie in your _______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*Always try to ___________ to the stories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*The 5 W’s Are: _____ _____ _____ ____ _____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* What are the three reason an author writes a story? (*HINT: PIE)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1179900" y="4749850"/>
            <a:ext cx="6332100" cy="2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Making Connections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87" name="Google Shape;387;p17"/>
          <p:cNvSpPr txBox="1"/>
          <p:nvPr>
            <p:ph idx="4294967295" type="subTitle"/>
          </p:nvPr>
        </p:nvSpPr>
        <p:spPr>
          <a:xfrm>
            <a:off x="1566225" y="3487750"/>
            <a:ext cx="6011700" cy="10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Readers making connections about the text to </a:t>
            </a:r>
            <a:r>
              <a:rPr lang="en" sz="1800">
                <a:solidFill>
                  <a:srgbClr val="FE6594"/>
                </a:solidFill>
              </a:rPr>
              <a:t>themselves,</a:t>
            </a:r>
            <a:r>
              <a:rPr lang="en" sz="1800">
                <a:solidFill>
                  <a:srgbClr val="FE6594"/>
                </a:solidFill>
              </a:rPr>
              <a:t> the world around them, or other books they have read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9" name="Google Shape;389;p17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1" name="Google Shape;391;p17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2" name="Google Shape;392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17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Review! How can we do this and why do we do it?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Visualization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99" name="Google Shape;399;p18"/>
          <p:cNvSpPr txBox="1"/>
          <p:nvPr>
            <p:ph idx="4294967295" type="subTitle"/>
          </p:nvPr>
        </p:nvSpPr>
        <p:spPr>
          <a:xfrm>
            <a:off x="1214150" y="34002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Readers use visualization to better understand a text. When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 use visualization, you use details to create pictures in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your mind. You imagine what is happening in the text.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400" name="Google Shape;400;p18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1" name="Google Shape;401;p18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3" name="Google Shape;403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4" name="Google Shape;404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18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Author’s Purpose </a:t>
            </a:r>
            <a:endParaRPr sz="7200">
              <a:solidFill>
                <a:srgbClr val="FFDB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FFDB5C"/>
                </a:solidFill>
                <a:latin typeface="Impact"/>
                <a:ea typeface="Impact"/>
                <a:cs typeface="Impact"/>
                <a:sym typeface="Impact"/>
              </a:rPr>
              <a:t>PIE</a:t>
            </a:r>
            <a:r>
              <a:rPr lang="en" sz="7200">
                <a:solidFill>
                  <a:srgbClr val="FFDB5C"/>
                </a:solidFill>
              </a:rPr>
              <a:t> 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11" name="Google Shape;411;p19"/>
          <p:cNvSpPr txBox="1"/>
          <p:nvPr>
            <p:ph idx="4294967295" type="subTitle"/>
          </p:nvPr>
        </p:nvSpPr>
        <p:spPr>
          <a:xfrm>
            <a:off x="1214150" y="3621750"/>
            <a:ext cx="6868500" cy="13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The MAIN reason for the story</a:t>
            </a:r>
            <a:endParaRPr b="1"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Persuade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authors writes to get you to do something or believe what they say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Inform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 writes to give you information about a topic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Entertain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 writes to tell you a story that you will enjoy 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3" name="Google Shape;413;p19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5" name="Google Shape;415;p19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6" name="Google Shape;416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19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18" name="Google Shape;4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35146">
            <a:off x="7327299" y="2221524"/>
            <a:ext cx="1584904" cy="15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5 Ws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24" name="Google Shape;424;p20"/>
          <p:cNvSpPr txBox="1"/>
          <p:nvPr>
            <p:ph idx="4294967295" type="subTitle"/>
          </p:nvPr>
        </p:nvSpPr>
        <p:spPr>
          <a:xfrm>
            <a:off x="1214150" y="34002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Strong Readers ask questions when they read a text. Asking questions before, during, and after helps in understanding a text.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6" name="Google Shape;426;p20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8" name="Google Shape;428;p20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9" name="Google Shape;429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20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31" name="Google Shape;4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975" y="597591"/>
            <a:ext cx="3244176" cy="226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